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81" r:id="rId17"/>
    <p:sldId id="279" r:id="rId18"/>
    <p:sldId id="280" r:id="rId19"/>
    <p:sldId id="263" r:id="rId20"/>
    <p:sldId id="260" r:id="rId21"/>
    <p:sldId id="262" r:id="rId22"/>
    <p:sldId id="261" r:id="rId23"/>
    <p:sldId id="259" r:id="rId24"/>
  </p:sldIdLst>
  <p:sldSz cx="9144000" cy="6858000" type="screen4x3"/>
  <p:notesSz cx="6802438" cy="99345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94660"/>
  </p:normalViewPr>
  <p:slideViewPr>
    <p:cSldViewPr>
      <p:cViewPr varScale="1">
        <p:scale>
          <a:sx n="106" d="100"/>
          <a:sy n="106" d="100"/>
        </p:scale>
        <p:origin x="2049" y="5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988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2863" y="0"/>
            <a:ext cx="2947987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93AC1-291A-4616-8253-3A2A7554B136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70400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81550"/>
            <a:ext cx="5441950" cy="3911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6100"/>
            <a:ext cx="2947988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2863" y="9436100"/>
            <a:ext cx="2947987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7F782-0441-42A6-B5BC-A56854803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921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70400" cy="3352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7F782-0441-42A6-B5BC-A56854803FC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232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70400" cy="3352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7F782-0441-42A6-B5BC-A56854803FC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107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70400" cy="3352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7F782-0441-42A6-B5BC-A56854803FC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2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70400" cy="3352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7F782-0441-42A6-B5BC-A56854803FC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159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70400" cy="3352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7F782-0441-42A6-B5BC-A56854803FC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226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70400" cy="3352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7F782-0441-42A6-B5BC-A56854803FC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622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70400" cy="3352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7F782-0441-42A6-B5BC-A56854803FC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41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70400" cy="3352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7F782-0441-42A6-B5BC-A56854803FC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191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70400" cy="3352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7F782-0441-42A6-B5BC-A56854803FC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090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70400" cy="3352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7F782-0441-42A6-B5BC-A56854803FC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453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70400" cy="3352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7F782-0441-42A6-B5BC-A56854803FC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680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70400" cy="3352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7F782-0441-42A6-B5BC-A56854803FC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934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70400" cy="3352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7F782-0441-42A6-B5BC-A56854803FC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50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70400" cy="3352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7F782-0441-42A6-B5BC-A56854803FC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311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70400" cy="3352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7F782-0441-42A6-B5BC-A56854803FC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877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70400" cy="3352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7F782-0441-42A6-B5BC-A56854803FC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975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70400" cy="3352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7F782-0441-42A6-B5BC-A56854803FC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30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70400" cy="3352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7F782-0441-42A6-B5BC-A56854803FC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149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70400" cy="3352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7F782-0441-42A6-B5BC-A56854803FC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542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5940152" y="116632"/>
            <a:ext cx="3203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VRtz</a:t>
            </a:r>
            <a:r>
              <a:rPr lang="en-US" altLang="ko-KR" sz="2000" baseline="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baseline="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햅틱</a:t>
            </a:r>
            <a:r>
              <a:rPr lang="ko-KR" altLang="en-US" sz="2000" baseline="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baseline="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Headset </a:t>
            </a:r>
            <a:r>
              <a:rPr lang="ko-KR" altLang="en-US" sz="2000" baseline="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개발</a:t>
            </a:r>
            <a:endParaRPr lang="ko-KR" altLang="en-US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3528" y="6453336"/>
            <a:ext cx="943090" cy="324036"/>
          </a:xfrm>
          <a:prstGeom prst="rect">
            <a:avLst/>
          </a:prstGeom>
        </p:spPr>
      </p:pic>
      <p:cxnSp>
        <p:nvCxnSpPr>
          <p:cNvPr id="10" name="직선 연결선 9"/>
          <p:cNvCxnSpPr/>
          <p:nvPr userDrawn="1"/>
        </p:nvCxnSpPr>
        <p:spPr>
          <a:xfrm>
            <a:off x="0" y="63813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B8E10-066F-470F-824F-09B5CE3BC685}" type="datetimeFigureOut">
              <a:rPr lang="ko-KR" altLang="en-US" smtClean="0"/>
              <a:pPr/>
              <a:t>2021-10-05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90290-AD9B-492F-89C2-54E28436D0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685800" rtl="0" eaLnBrk="1" latinLnBrk="1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git@gitlab.com:yoonki-kim/vrtz-headset.gi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a10Tl5eR30&amp;list=PLTNEB0-EzPluwe_5PhV-1E6Mc81NxkT0N&amp;index=2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916832"/>
            <a:ext cx="9144000" cy="15465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 smtClean="0">
                <a:latin typeface="+mn-ea"/>
              </a:rPr>
              <a:t>VRtz </a:t>
            </a:r>
            <a:r>
              <a:rPr lang="ko-KR" altLang="en-US" sz="3600" b="1" dirty="0" smtClean="0">
                <a:latin typeface="+mn-ea"/>
              </a:rPr>
              <a:t>진동 무선 </a:t>
            </a:r>
            <a:r>
              <a:rPr lang="en-US" altLang="ko-KR" sz="3600" b="1" dirty="0" err="1" smtClean="0">
                <a:latin typeface="+mn-ea"/>
              </a:rPr>
              <a:t>HeadSet</a:t>
            </a:r>
            <a:r>
              <a:rPr lang="en-US" altLang="ko-KR" sz="3600" b="1" dirty="0" smtClean="0">
                <a:latin typeface="+mn-ea"/>
              </a:rPr>
              <a:t> </a:t>
            </a:r>
            <a:r>
              <a:rPr lang="ko-KR" altLang="en-US" sz="3600" b="1" dirty="0" smtClean="0">
                <a:latin typeface="+mn-ea"/>
              </a:rPr>
              <a:t>개발 결과보고서</a:t>
            </a:r>
            <a:endParaRPr lang="en-US" altLang="ko-KR" sz="36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700" b="1" dirty="0">
                <a:latin typeface="+mn-ea"/>
              </a:rPr>
              <a:t>(VRtz </a:t>
            </a:r>
            <a:r>
              <a:rPr lang="en-US" altLang="ko-KR" sz="2700" b="1" dirty="0" smtClean="0">
                <a:latin typeface="+mn-ea"/>
              </a:rPr>
              <a:t>Haptic-headset 2)</a:t>
            </a:r>
            <a:endParaRPr lang="ko-KR" altLang="en-US" sz="2700" b="1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447346"/>
            <a:ext cx="334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고객사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 smtClean="0"/>
              <a:t>㈜</a:t>
            </a:r>
            <a:r>
              <a:rPr lang="ko-KR" altLang="en-US" b="1" dirty="0" err="1" smtClean="0"/>
              <a:t>더슛미디어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796" y="5386137"/>
            <a:ext cx="943090" cy="3240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61911" y="5363924"/>
            <a:ext cx="3431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㈜</a:t>
            </a:r>
            <a:r>
              <a:rPr lang="ko-KR" altLang="en-US" b="1" dirty="0" err="1"/>
              <a:t>어니언커뮤니케이션즈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856302" y="4310518"/>
            <a:ext cx="3431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2020</a:t>
            </a:r>
            <a:r>
              <a:rPr lang="ko-KR" altLang="en-US" dirty="0"/>
              <a:t>년</a:t>
            </a:r>
            <a:r>
              <a:rPr lang="en-US" altLang="ko-KR" dirty="0"/>
              <a:t> 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월</a:t>
            </a:r>
            <a:r>
              <a:rPr lang="en-US" altLang="ko-KR" dirty="0" smtClean="0"/>
              <a:t>  22</a:t>
            </a:r>
            <a:r>
              <a:rPr lang="ko-KR" altLang="en-US" dirty="0" smtClean="0"/>
              <a:t>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3398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07504" y="44624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2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차 상용화 모듈 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– 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회로설계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(2/2)</a:t>
            </a:r>
            <a:endParaRPr lang="ko-KR" altLang="en-US" sz="24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611396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VRtz Haptic Headset2 </a:t>
            </a:r>
            <a:r>
              <a:rPr lang="ko-KR" altLang="en-US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메인보드 </a:t>
            </a:r>
            <a:r>
              <a:rPr lang="en-US" altLang="ko-KR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(Motor Drive)</a:t>
            </a:r>
            <a:endParaRPr lang="ko-KR" altLang="en-US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957317"/>
            <a:ext cx="7690961" cy="542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23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07504" y="44624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2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차 상용화 모듈 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– PCB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설계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(1/2)</a:t>
            </a:r>
            <a:endParaRPr lang="ko-KR" altLang="en-US" sz="24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611396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VRtz Haptic Headset2 </a:t>
            </a:r>
            <a:r>
              <a:rPr lang="ko-KR" altLang="en-US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메인보드 </a:t>
            </a:r>
            <a:r>
              <a:rPr lang="en-US" altLang="ko-KR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전면</a:t>
            </a:r>
            <a:r>
              <a:rPr lang="en-US" altLang="ko-KR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en-US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340768"/>
            <a:ext cx="7577614" cy="432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71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07504" y="44624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2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차 상용화 모듈 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– PCB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설계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(2/2)</a:t>
            </a:r>
            <a:endParaRPr lang="ko-KR" altLang="en-US" sz="24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611396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VRtz Haptic Headset2 </a:t>
            </a:r>
            <a:r>
              <a:rPr lang="ko-KR" altLang="en-US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메인보드 </a:t>
            </a:r>
            <a:r>
              <a:rPr lang="en-US" altLang="ko-KR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후</a:t>
            </a:r>
            <a:r>
              <a:rPr lang="ko-KR" altLang="en-US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면</a:t>
            </a:r>
            <a:r>
              <a:rPr lang="en-US" altLang="ko-KR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en-US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268760"/>
            <a:ext cx="8214360" cy="477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82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07504" y="44624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2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차 상용화 모듈 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– </a:t>
            </a:r>
            <a:r>
              <a:rPr lang="en-US" altLang="ko-KR" sz="2400" b="1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FirmWare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(1/2)</a:t>
            </a:r>
            <a:endParaRPr lang="ko-KR" altLang="en-US" sz="24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611396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VRtz Haptic Headset2 Firmware </a:t>
            </a:r>
            <a:r>
              <a:rPr lang="ko-KR" altLang="en-US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구성 </a:t>
            </a:r>
            <a:r>
              <a:rPr lang="en-US" altLang="ko-KR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b="1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리모트저장소</a:t>
            </a:r>
            <a:r>
              <a:rPr lang="ko-KR" altLang="en-US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캡쳐</a:t>
            </a:r>
            <a:r>
              <a:rPr lang="en-US" altLang="ko-KR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en-US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749" y="1270501"/>
            <a:ext cx="5762020" cy="50722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046" y="901169"/>
            <a:ext cx="8465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소스코드 </a:t>
            </a:r>
            <a:r>
              <a:rPr lang="ko-KR" altLang="en-US" dirty="0" err="1" smtClean="0"/>
              <a:t>리모트저장소</a:t>
            </a:r>
            <a:r>
              <a:rPr lang="ko-KR" altLang="en-US" dirty="0" smtClean="0"/>
              <a:t> 주소 </a:t>
            </a:r>
            <a:r>
              <a:rPr lang="en-US" altLang="ko-KR" dirty="0"/>
              <a:t>: </a:t>
            </a:r>
            <a:r>
              <a:rPr lang="en-US" altLang="ko-KR" dirty="0" err="1" smtClean="0">
                <a:hlinkClick r:id="rId4"/>
              </a:rPr>
              <a:t>git@gitlab.com:yoonki-kim</a:t>
            </a:r>
            <a:r>
              <a:rPr lang="en-US" altLang="ko-KR" dirty="0" smtClean="0">
                <a:hlinkClick r:id="rId4"/>
              </a:rPr>
              <a:t>/</a:t>
            </a:r>
            <a:r>
              <a:rPr lang="en-US" altLang="ko-KR" dirty="0" err="1" smtClean="0">
                <a:hlinkClick r:id="rId4"/>
              </a:rPr>
              <a:t>vrtz-headset.git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4145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07504" y="44624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2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차 상용화 모듈 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– </a:t>
            </a:r>
            <a:r>
              <a:rPr lang="en-US" altLang="ko-KR" sz="2400" b="1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FirmWare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(1/2)</a:t>
            </a:r>
            <a:endParaRPr lang="ko-KR" altLang="en-US" sz="24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611396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VRtz Haptic Headset2 Firmware </a:t>
            </a:r>
            <a:r>
              <a:rPr lang="ko-KR" altLang="en-US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소스코드</a:t>
            </a:r>
            <a:endParaRPr lang="ko-KR" altLang="en-US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53" y="925166"/>
            <a:ext cx="8885093" cy="4917132"/>
          </a:xfrm>
          <a:prstGeom prst="rect">
            <a:avLst/>
          </a:prstGeom>
        </p:spPr>
      </p:pic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695148"/>
              </p:ext>
            </p:extLst>
          </p:nvPr>
        </p:nvGraphicFramePr>
        <p:xfrm>
          <a:off x="5977527" y="5838154"/>
          <a:ext cx="1330777" cy="543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포장기 셸 개체" showAsIcon="1" r:id="rId5" imgW="856440" imgH="349200" progId="Package">
                  <p:embed/>
                </p:oleObj>
              </mc:Choice>
              <mc:Fallback>
                <p:oleObj name="포장기 셸 개체" showAsIcon="1" r:id="rId5" imgW="85644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77527" y="5838154"/>
                        <a:ext cx="1330777" cy="543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35530" y="5949280"/>
            <a:ext cx="5876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VRtz Haptic Headset2 Firmware </a:t>
            </a:r>
            <a:r>
              <a:rPr lang="ko-KR" altLang="en-US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소스코드 압축파일</a:t>
            </a:r>
            <a:endParaRPr lang="ko-KR" altLang="en-US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3744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07504" y="44624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오디오 연동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400" b="1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모터제어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알고리즘</a:t>
            </a:r>
            <a:endParaRPr lang="ko-KR" altLang="en-US" sz="24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611396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오디오 신호 </a:t>
            </a:r>
            <a:r>
              <a:rPr lang="en-US" altLang="ko-KR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FFT </a:t>
            </a:r>
            <a:r>
              <a:rPr lang="ko-KR" altLang="en-US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알고리즘</a:t>
            </a:r>
            <a:endParaRPr lang="ko-KR" altLang="en-US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980728"/>
            <a:ext cx="8064896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adc sampling : 32SPS (32.25ms)</a:t>
            </a:r>
          </a:p>
          <a:p>
            <a:r>
              <a:rPr lang="en-US" altLang="ko-KR" dirty="0" smtClean="0"/>
              <a:t>- size </a:t>
            </a:r>
            <a:r>
              <a:rPr lang="en-US" altLang="ko-KR" dirty="0"/>
              <a:t>of data queue : 32data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fft </a:t>
            </a:r>
            <a:r>
              <a:rPr lang="ko-KR" altLang="en-US" dirty="0" smtClean="0"/>
              <a:t>분석가능 주파수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: 32hz </a:t>
            </a:r>
            <a:r>
              <a:rPr lang="en-US" altLang="ko-KR" dirty="0"/>
              <a:t>/ 2 = </a:t>
            </a:r>
            <a:r>
              <a:rPr lang="en-US" altLang="ko-KR" dirty="0" smtClean="0"/>
              <a:t>16hz (</a:t>
            </a:r>
            <a:r>
              <a:rPr lang="ko-KR" altLang="en-US" dirty="0" smtClean="0"/>
              <a:t>샘플링 주파수의 </a:t>
            </a:r>
            <a:r>
              <a:rPr lang="en-US" altLang="ko-KR" dirty="0" smtClean="0"/>
              <a:t>1/2</a:t>
            </a:r>
            <a:r>
              <a:rPr lang="ko-KR" altLang="en-US" dirty="0" smtClean="0"/>
              <a:t>배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분해능 </a:t>
            </a:r>
            <a:r>
              <a:rPr lang="en-US" altLang="ko-KR" dirty="0" smtClean="0"/>
              <a:t>: 32hz / 32 = 1hz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ko-KR" altLang="en-US" dirty="0" smtClean="0"/>
              <a:t>☞ 결론 </a:t>
            </a:r>
            <a:r>
              <a:rPr lang="en-US" altLang="ko-KR" dirty="0" smtClean="0"/>
              <a:t>: 16hz </a:t>
            </a:r>
            <a:r>
              <a:rPr lang="ko-KR" altLang="en-US" dirty="0" smtClean="0"/>
              <a:t>미만</a:t>
            </a:r>
            <a:r>
              <a:rPr lang="en-US" altLang="ko-KR" dirty="0" smtClean="0"/>
              <a:t>, 1hz </a:t>
            </a:r>
            <a:r>
              <a:rPr lang="ko-KR" altLang="en-US" dirty="0" smtClean="0"/>
              <a:t>단위로 분석 가능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11560" y="4293096"/>
            <a:ext cx="8064896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adc sampling : 128SPS (7.8125ms)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fft </a:t>
            </a:r>
            <a:r>
              <a:rPr lang="ko-KR" altLang="en-US" dirty="0" smtClean="0"/>
              <a:t>분석가능 주파수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/>
              <a:t>128hz / 2 = </a:t>
            </a:r>
            <a:r>
              <a:rPr lang="en-US" altLang="ko-KR" dirty="0" smtClean="0"/>
              <a:t>64hz (</a:t>
            </a:r>
            <a:r>
              <a:rPr lang="ko-KR" altLang="en-US" dirty="0" smtClean="0"/>
              <a:t>샘플링 주파수의 </a:t>
            </a:r>
            <a:r>
              <a:rPr lang="en-US" altLang="ko-KR" dirty="0" smtClean="0"/>
              <a:t>1/2</a:t>
            </a:r>
            <a:r>
              <a:rPr lang="ko-KR" altLang="en-US" dirty="0" smtClean="0"/>
              <a:t>배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size of data queue : 16 data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분해능 </a:t>
            </a:r>
            <a:r>
              <a:rPr lang="en-US" altLang="ko-KR" dirty="0" smtClean="0"/>
              <a:t>: 128hz / 16 = 8hz (8hz </a:t>
            </a:r>
            <a:r>
              <a:rPr lang="ko-KR" altLang="en-US" dirty="0" smtClean="0"/>
              <a:t>단위로 분석 가능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07504" y="3923764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구형 </a:t>
            </a:r>
            <a:r>
              <a:rPr lang="en-US" altLang="ko-KR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ESP8266</a:t>
            </a:r>
            <a:r>
              <a:rPr lang="ko-KR" altLang="en-US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보드 오디오 신호 </a:t>
            </a:r>
            <a:r>
              <a:rPr lang="en-US" altLang="ko-KR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FFT </a:t>
            </a:r>
            <a:r>
              <a:rPr lang="ko-KR" altLang="en-US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알고리즘</a:t>
            </a:r>
            <a:endParaRPr lang="ko-KR" altLang="en-US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730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07504" y="44624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6</a:t>
            </a:r>
            <a:r>
              <a:rPr lang="en-US" altLang="ko-KR" sz="2400" b="1" dirty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en-US" altLang="ko-KR" sz="2400" b="1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VRtz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-LED </a:t>
            </a:r>
            <a:r>
              <a:rPr lang="en-US" altLang="ko-KR" sz="2400" b="1" dirty="0">
                <a:latin typeface="D2Coding" panose="020B0609020101020101" pitchFamily="49" charset="-127"/>
                <a:ea typeface="D2Coding" panose="020B0609020101020101" pitchFamily="49" charset="-127"/>
              </a:rPr>
              <a:t>simulation 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Board (1/3)</a:t>
            </a:r>
            <a:endParaRPr lang="ko-KR" altLang="en-US" sz="24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3823" y="909925"/>
            <a:ext cx="892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Haptic </a:t>
            </a:r>
            <a:r>
              <a: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  <a:t>Motor </a:t>
            </a:r>
            <a:r>
              <a:rPr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구동상태를 시각적으로 확인하기 위한 </a:t>
            </a:r>
            <a:r>
              <a: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  <a:t>LED Simulation </a:t>
            </a:r>
            <a:r>
              <a:rPr lang="en-US" altLang="ko-KR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Demo KIT</a:t>
            </a:r>
            <a:endParaRPr lang="ko-KR" altLang="en-US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8" t="5506" r="6426" b="3891"/>
          <a:stretch/>
        </p:blipFill>
        <p:spPr>
          <a:xfrm>
            <a:off x="395536" y="1338418"/>
            <a:ext cx="5544616" cy="43924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1466421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모터를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대체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시각화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764" y="3547323"/>
            <a:ext cx="2770440" cy="21835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36659" y="3547323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보호 </a:t>
            </a:r>
            <a:r>
              <a:rPr lang="en-US" altLang="ko-KR" dirty="0" smtClean="0"/>
              <a:t>Top Cover </a:t>
            </a:r>
            <a:r>
              <a:rPr lang="ko-KR" altLang="en-US" dirty="0" smtClean="0"/>
              <a:t>장착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659" y="1338418"/>
            <a:ext cx="2788545" cy="20905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66668" y="4604809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모터 </a:t>
            </a:r>
            <a:r>
              <a:rPr lang="en-US" altLang="ko-KR" dirty="0" smtClean="0"/>
              <a:t>= LED (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32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36659" y="1333855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콘텐츠 연동 테스트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00420" y="4327810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VRtz Haptic</a:t>
            </a:r>
          </a:p>
          <a:p>
            <a:r>
              <a:rPr lang="en-US" altLang="ko-KR" dirty="0" smtClean="0"/>
              <a:t>Headset2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6532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07504" y="44624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6</a:t>
            </a:r>
            <a:r>
              <a:rPr lang="en-US" altLang="ko-KR" sz="2400" b="1" dirty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en-US" altLang="ko-KR" sz="2400" b="1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VRtz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-LED </a:t>
            </a:r>
            <a:r>
              <a:rPr lang="en-US" altLang="ko-KR" sz="2400" b="1" dirty="0">
                <a:latin typeface="D2Coding" panose="020B0609020101020101" pitchFamily="49" charset="-127"/>
                <a:ea typeface="D2Coding" panose="020B0609020101020101" pitchFamily="49" charset="-127"/>
              </a:rPr>
              <a:t>simulation 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Board (2/3)</a:t>
            </a:r>
            <a:endParaRPr lang="ko-KR" altLang="en-US" sz="24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61139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LED Simul</a:t>
            </a:r>
            <a:r>
              <a: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tion Board </a:t>
            </a:r>
            <a:r>
              <a:rPr lang="ko-KR" altLang="en-US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회로설계</a:t>
            </a:r>
            <a:endParaRPr lang="ko-KR" altLang="en-US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085835"/>
            <a:ext cx="7200800" cy="50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67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07504" y="44624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6</a:t>
            </a:r>
            <a:r>
              <a:rPr lang="en-US" altLang="ko-KR" sz="2400" b="1" dirty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VRtz-LED </a:t>
            </a:r>
            <a:r>
              <a:rPr lang="en-US" altLang="ko-KR" sz="2400" b="1" dirty="0">
                <a:latin typeface="D2Coding" panose="020B0609020101020101" pitchFamily="49" charset="-127"/>
                <a:ea typeface="D2Coding" panose="020B0609020101020101" pitchFamily="49" charset="-127"/>
              </a:rPr>
              <a:t>simulation 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Board (3/3)</a:t>
            </a:r>
            <a:endParaRPr lang="ko-KR" altLang="en-US" sz="24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61139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LED Simulation Board PCB </a:t>
            </a:r>
            <a:r>
              <a:rPr lang="ko-KR" altLang="en-US" b="1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아트웍</a:t>
            </a:r>
            <a:endParaRPr lang="ko-KR" altLang="en-US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68760"/>
            <a:ext cx="5663945" cy="32365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052" y="3717032"/>
            <a:ext cx="3421579" cy="249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97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/>
          <p:cNvSpPr txBox="1"/>
          <p:nvPr/>
        </p:nvSpPr>
        <p:spPr>
          <a:xfrm>
            <a:off x="2339752" y="1475492"/>
            <a:ext cx="462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진동모터 드라이버 결선도 </a:t>
            </a:r>
            <a:r>
              <a: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  <a:t>(PCA9685)</a:t>
            </a:r>
            <a:endParaRPr lang="ko-KR" altLang="en-US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72" y="1844824"/>
            <a:ext cx="8676964" cy="432221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7504" y="44624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별첨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기술자료 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(1/5)</a:t>
            </a:r>
            <a:endParaRPr lang="ko-KR" altLang="en-US" sz="24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536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7504" y="44624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1. 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과제 개요</a:t>
            </a:r>
            <a:endParaRPr lang="ko-KR" altLang="en-US" sz="24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620688"/>
            <a:ext cx="864096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고객사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더슛미디어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개발요구사양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블루투스 오디오 스트리밍 및 진동모터 구동 회로 개발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          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배터리 내장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USB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충전포트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제공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개발기간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: 2020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년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8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월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~ 10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월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(3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개월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비용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: 1,250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만원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부가세별도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결과물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1.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결과보고서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본 문서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2. 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프로토타입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개발 샘플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2set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3.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상용화 샘플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2set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4. 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코딩환경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및 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테스트보드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구축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1set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5. 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햅틱모터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구동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Simulation Board 1set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441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558063"/>
            <a:ext cx="7345811" cy="423290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897815" y="1052736"/>
            <a:ext cx="29643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R" altLang="en-US" sz="1500" b="1" dirty="0">
                <a:latin typeface="D2Coding" panose="020B0609020101020101" pitchFamily="49" charset="-127"/>
                <a:ea typeface="D2Coding" panose="020B0609020101020101" pitchFamily="49" charset="-127"/>
              </a:rPr>
              <a:t>차 </a:t>
            </a:r>
            <a:r>
              <a:rPr lang="ko-KR" altLang="en-US" sz="15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프로토타입</a:t>
            </a:r>
            <a:r>
              <a:rPr lang="ko-KR" altLang="en-US" sz="1500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5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회로도면</a:t>
            </a:r>
            <a:r>
              <a:rPr lang="ko-KR" altLang="en-US" sz="1500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500" b="1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500" b="1" dirty="0">
                <a:latin typeface="D2Coding" panose="020B0609020101020101" pitchFamily="49" charset="-127"/>
                <a:ea typeface="D2Coding" panose="020B0609020101020101" pitchFamily="49" charset="-127"/>
              </a:rPr>
              <a:t>최종</a:t>
            </a:r>
            <a:r>
              <a:rPr lang="en-US" altLang="ko-KR" sz="1500" b="1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en-US" sz="15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7504" y="44624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ko-KR" altLang="en-US" sz="2400" b="1" dirty="0">
                <a:latin typeface="D2Coding" panose="020B0609020101020101" pitchFamily="49" charset="-127"/>
                <a:ea typeface="D2Coding" panose="020B0609020101020101" pitchFamily="49" charset="-127"/>
              </a:rPr>
              <a:t>별첨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기술자료 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(2/5)</a:t>
            </a:r>
            <a:endParaRPr lang="ko-KR" altLang="en-US" sz="24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19672" y="5914524"/>
            <a:ext cx="658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rgbClr val="0000FF"/>
                </a:solidFill>
              </a:rPr>
              <a:t>진동모터 드라이버 </a:t>
            </a:r>
            <a:r>
              <a:rPr lang="en-US" altLang="ko-KR" dirty="0" smtClean="0">
                <a:solidFill>
                  <a:srgbClr val="0000FF"/>
                </a:solidFill>
              </a:rPr>
              <a:t>16ch * 2ea </a:t>
            </a:r>
            <a:r>
              <a:rPr lang="ko-KR" altLang="en-US" dirty="0" smtClean="0">
                <a:solidFill>
                  <a:srgbClr val="0000FF"/>
                </a:solidFill>
              </a:rPr>
              <a:t>교체 완료 </a:t>
            </a:r>
            <a:r>
              <a:rPr lang="en-US" altLang="ko-KR" dirty="0" smtClean="0">
                <a:solidFill>
                  <a:srgbClr val="0000FF"/>
                </a:solidFill>
              </a:rPr>
              <a:t>(</a:t>
            </a:r>
            <a:r>
              <a:rPr lang="ko-KR" altLang="en-US" dirty="0" smtClean="0">
                <a:solidFill>
                  <a:srgbClr val="0000FF"/>
                </a:solidFill>
              </a:rPr>
              <a:t>최대 </a:t>
            </a:r>
            <a:r>
              <a:rPr lang="en-US" altLang="ko-KR" dirty="0" smtClean="0">
                <a:solidFill>
                  <a:srgbClr val="0000FF"/>
                </a:solidFill>
              </a:rPr>
              <a:t>32</a:t>
            </a:r>
            <a:r>
              <a:rPr lang="en-US" altLang="ko-KR" dirty="0" smtClean="0">
                <a:solidFill>
                  <a:srgbClr val="0000FF"/>
                </a:solidFill>
                <a:sym typeface="Wingdings" panose="05000000000000000000" pitchFamily="2" charset="2"/>
              </a:rPr>
              <a:t>ch)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754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7815" y="1052736"/>
            <a:ext cx="29643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500" b="1" dirty="0">
                <a:latin typeface="D2Coding" panose="020B0609020101020101" pitchFamily="49" charset="-127"/>
                <a:ea typeface="D2Coding" panose="020B0609020101020101" pitchFamily="49" charset="-127"/>
              </a:rPr>
              <a:t>차 </a:t>
            </a:r>
            <a:r>
              <a:rPr lang="ko-KR" altLang="en-US" sz="15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프로토타입</a:t>
            </a:r>
            <a:r>
              <a:rPr lang="ko-KR" altLang="en-US" sz="1500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5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회로도면</a:t>
            </a:r>
            <a:endParaRPr lang="ko-KR" altLang="en-US" sz="15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538790"/>
            <a:ext cx="6773361" cy="4397511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07504" y="44624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ko-KR" altLang="en-US" sz="2400" b="1" dirty="0">
                <a:latin typeface="D2Coding" panose="020B0609020101020101" pitchFamily="49" charset="-127"/>
                <a:ea typeface="D2Coding" panose="020B0609020101020101" pitchFamily="49" charset="-127"/>
              </a:rPr>
              <a:t>별첨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기술자료 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(3/5)</a:t>
            </a:r>
            <a:endParaRPr lang="ko-KR" altLang="en-US" sz="24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9884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91" y="2486570"/>
            <a:ext cx="6550819" cy="281463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85646" y="1682807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350" b="1" dirty="0">
                <a:latin typeface="+mn-ea"/>
              </a:rPr>
              <a:t>[#9] ESP32 Bluetooth Audio Receiver   (Tutorial)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85646" y="2177136"/>
            <a:ext cx="637270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hlinkClick r:id="rId3"/>
              </a:rPr>
              <a:t>https://www.youtube.com/watch?v=4a10Tl5eR30&amp;list=PLTNEB0-EzPluwe_5PhV-1E6Mc81NxkT0N&amp;index=2</a:t>
            </a:r>
            <a:endParaRPr lang="ko-KR" alt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107504" y="44624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ko-KR" altLang="en-US" sz="2400" b="1" dirty="0">
                <a:latin typeface="D2Coding" panose="020B0609020101020101" pitchFamily="49" charset="-127"/>
                <a:ea typeface="D2Coding" panose="020B0609020101020101" pitchFamily="49" charset="-127"/>
              </a:rPr>
              <a:t>별첨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기술자료 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(4/5)</a:t>
            </a:r>
            <a:endParaRPr lang="ko-KR" altLang="en-US" sz="24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7815" y="1052736"/>
            <a:ext cx="29643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PCM5102 </a:t>
            </a:r>
            <a:r>
              <a:rPr lang="ko-KR" altLang="en-US" sz="1500" b="1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오디오코덱</a:t>
            </a:r>
            <a:r>
              <a:rPr lang="ko-KR" altLang="en-US" sz="15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500" b="1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결선방법</a:t>
            </a:r>
            <a:endParaRPr lang="ko-KR" altLang="en-US" sz="15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8503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11" y="1862826"/>
            <a:ext cx="8654356" cy="35103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07904" y="1862826"/>
            <a:ext cx="275430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ESP32-Development Board</a:t>
            </a:r>
          </a:p>
          <a:p>
            <a:r>
              <a:rPr lang="en-US" altLang="ko-KR" sz="1350" b="1" dirty="0"/>
              <a:t>ESP-32S (DOIT)</a:t>
            </a:r>
            <a:endParaRPr lang="ko-KR" altLang="en-US" sz="135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7504" y="44624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ko-KR" altLang="en-US" sz="2400" b="1" dirty="0">
                <a:latin typeface="D2Coding" panose="020B0609020101020101" pitchFamily="49" charset="-127"/>
                <a:ea typeface="D2Coding" panose="020B0609020101020101" pitchFamily="49" charset="-127"/>
              </a:rPr>
              <a:t>별첨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기술자료 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(5/5)</a:t>
            </a:r>
            <a:endParaRPr lang="ko-KR" altLang="en-US" sz="24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7815" y="1052736"/>
            <a:ext cx="29643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통신모듈 </a:t>
            </a:r>
            <a:r>
              <a:rPr lang="en-US" altLang="ko-KR" sz="15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Pinout</a:t>
            </a:r>
            <a:endParaRPr lang="ko-KR" altLang="en-US" sz="15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8868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7504" y="44624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2. 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개발 결과물 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2400" b="1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프로토타입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샘플 사진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en-US" sz="24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764704"/>
            <a:ext cx="3651870" cy="48691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764704"/>
            <a:ext cx="3707904" cy="27809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16016" y="3861048"/>
            <a:ext cx="417646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 smtClean="0"/>
              <a:t>기본 사양</a:t>
            </a:r>
            <a:endParaRPr lang="en-US" altLang="ko-KR" b="1" dirty="0" smtClean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진동모터</a:t>
            </a:r>
            <a:r>
              <a:rPr lang="en-US" altLang="ko-KR" dirty="0" smtClean="0"/>
              <a:t>+</a:t>
            </a:r>
            <a:r>
              <a:rPr lang="ko-KR" altLang="en-US" dirty="0" err="1" smtClean="0"/>
              <a:t>헤드셋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일체형구조</a:t>
            </a:r>
            <a:endParaRPr lang="en-US" altLang="ko-KR" dirty="0" smtClean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/>
              <a:t>A2DP</a:t>
            </a:r>
            <a:r>
              <a:rPr lang="ko-KR" altLang="en-US" dirty="0" smtClean="0"/>
              <a:t>방식 </a:t>
            </a:r>
            <a:r>
              <a:rPr lang="en-US" altLang="ko-KR" dirty="0" smtClean="0"/>
              <a:t>Bluetooth </a:t>
            </a:r>
            <a:r>
              <a:rPr lang="ko-KR" altLang="en-US" dirty="0" smtClean="0"/>
              <a:t>오디오</a:t>
            </a:r>
            <a:endParaRPr lang="en-US" altLang="ko-KR" dirty="0" smtClean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/>
              <a:t>Max 32</a:t>
            </a:r>
            <a:r>
              <a:rPr lang="ko-KR" altLang="en-US" dirty="0" smtClean="0"/>
              <a:t>개 코인 진동모터 </a:t>
            </a:r>
            <a:endParaRPr lang="en-US" altLang="ko-KR" dirty="0" smtClean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음악</a:t>
            </a:r>
            <a:r>
              <a:rPr lang="en-US" altLang="ko-KR" dirty="0" smtClean="0"/>
              <a:t>/</a:t>
            </a:r>
            <a:r>
              <a:rPr lang="ko-KR" altLang="en-US" dirty="0" smtClean="0"/>
              <a:t>동영상 재생과 모터 </a:t>
            </a:r>
            <a:r>
              <a:rPr lang="ko-KR" altLang="en-US" dirty="0" err="1" smtClean="0"/>
              <a:t>구동연동</a:t>
            </a:r>
            <a:endParaRPr lang="en-US" altLang="ko-KR" dirty="0" smtClean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/>
              <a:t>Li-ion </a:t>
            </a:r>
            <a:r>
              <a:rPr lang="ko-KR" altLang="en-US" dirty="0" smtClean="0"/>
              <a:t>배터리 구동방식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156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7504" y="44624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3. 1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차 </a:t>
            </a:r>
            <a:r>
              <a:rPr lang="ko-KR" altLang="en-US" sz="2400" b="1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프로토타입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구성</a:t>
            </a:r>
            <a:endParaRPr lang="ko-KR" altLang="en-US" sz="24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36712"/>
            <a:ext cx="4565659" cy="3429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764704"/>
            <a:ext cx="3722537" cy="496855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076056" y="4797152"/>
            <a:ext cx="1584176" cy="50405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ESP32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블루투스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통신모듈</a:t>
            </a:r>
            <a:endParaRPr lang="ko-KR" altLang="en-US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358433" y="3573016"/>
            <a:ext cx="1584176" cy="50405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PCA9685 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모터드라이버</a:t>
            </a:r>
            <a:endParaRPr lang="ko-KR" altLang="en-US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44008" y="2047156"/>
            <a:ext cx="1584176" cy="50405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PCM5102A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오디오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CODEC</a:t>
            </a:r>
            <a:endParaRPr lang="ko-KR" altLang="en-US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6" y="4437112"/>
            <a:ext cx="456565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 smtClean="0"/>
              <a:t>핵심구성요소</a:t>
            </a:r>
            <a:endParaRPr lang="en-US" altLang="ko-KR" b="1" dirty="0" smtClean="0"/>
          </a:p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1. </a:t>
            </a:r>
            <a:r>
              <a:rPr lang="ko-KR" altLang="en-US" dirty="0" smtClean="0"/>
              <a:t>통신모듈 </a:t>
            </a:r>
            <a:r>
              <a:rPr lang="en-US" altLang="ko-KR" dirty="0" smtClean="0"/>
              <a:t>: ESP32 </a:t>
            </a:r>
            <a:r>
              <a:rPr lang="ko-KR" altLang="en-US" dirty="0" smtClean="0"/>
              <a:t>블루투스</a:t>
            </a:r>
            <a:r>
              <a:rPr lang="en-US" altLang="ko-KR" dirty="0" smtClean="0"/>
              <a:t>, 32bit MCU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2. </a:t>
            </a:r>
            <a:r>
              <a:rPr lang="ko-KR" altLang="en-US" dirty="0" smtClean="0"/>
              <a:t>오디오 </a:t>
            </a:r>
            <a:r>
              <a:rPr lang="ko-KR" altLang="en-US" dirty="0" err="1" smtClean="0"/>
              <a:t>코덱</a:t>
            </a:r>
            <a:r>
              <a:rPr lang="ko-KR" altLang="en-US" dirty="0" smtClean="0"/>
              <a:t> </a:t>
            </a:r>
            <a:r>
              <a:rPr lang="en-US" altLang="ko-KR" dirty="0" smtClean="0"/>
              <a:t>: PCM5102A, I2S</a:t>
            </a:r>
            <a:r>
              <a:rPr lang="ko-KR" altLang="en-US" dirty="0"/>
              <a:t> </a:t>
            </a:r>
            <a:r>
              <a:rPr lang="en-US" altLang="ko-KR" dirty="0" smtClean="0"/>
              <a:t>I/F</a:t>
            </a:r>
          </a:p>
          <a:p>
            <a:pPr>
              <a:lnSpc>
                <a:spcPct val="120000"/>
              </a:lnSpc>
            </a:pPr>
            <a:r>
              <a:rPr lang="en-US" altLang="ko-KR" dirty="0" smtClean="0"/>
              <a:t> 3. </a:t>
            </a:r>
            <a:r>
              <a:rPr lang="ko-KR" altLang="en-US" dirty="0" smtClean="0"/>
              <a:t>모터</a:t>
            </a:r>
            <a:r>
              <a:rPr lang="en-US" altLang="ko-KR" dirty="0" smtClean="0"/>
              <a:t>Driver : PCA9685 16ch * 2ea</a:t>
            </a:r>
          </a:p>
        </p:txBody>
      </p:sp>
    </p:spTree>
    <p:extLst>
      <p:ext uri="{BB962C8B-B14F-4D97-AF65-F5344CB8AC3E}">
        <p14:creationId xmlns:p14="http://schemas.microsoft.com/office/powerpoint/2010/main" val="2433639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07504" y="44624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3. 1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차 </a:t>
            </a:r>
            <a:r>
              <a:rPr lang="ko-KR" altLang="en-US" sz="2400" b="1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프로토타입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회로설계</a:t>
            </a:r>
            <a:endParaRPr lang="ko-KR" altLang="en-US" sz="24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980728"/>
            <a:ext cx="7568429" cy="53285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504" y="611396"/>
            <a:ext cx="462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회로도면</a:t>
            </a:r>
            <a:endParaRPr lang="ko-KR" altLang="en-US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790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07504" y="44624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3. 1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차 </a:t>
            </a:r>
            <a:r>
              <a:rPr lang="ko-KR" altLang="en-US" sz="2400" b="1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프로토타입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- PCB 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설계</a:t>
            </a:r>
            <a:endParaRPr lang="ko-KR" altLang="en-US" sz="24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611396"/>
            <a:ext cx="462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Main-Board PCB</a:t>
            </a:r>
            <a:endParaRPr lang="ko-KR" altLang="en-US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700808"/>
            <a:ext cx="3985360" cy="35283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1700808"/>
            <a:ext cx="3672408" cy="35360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3648" y="537321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아트웍설계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64088" y="537321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거버파일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08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07504" y="44624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2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차 상용화 모듈 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– 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결과물 외관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(1/2)</a:t>
            </a:r>
            <a:endParaRPr lang="ko-KR" altLang="en-US" sz="24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611396"/>
            <a:ext cx="462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VRtz Haptic Headset2 </a:t>
            </a:r>
            <a:r>
              <a:rPr lang="ko-KR" altLang="en-US" b="1" dirty="0" smtClean="0">
                <a:latin typeface="+mn-ea"/>
              </a:rPr>
              <a:t>메인보드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53337" y="980728"/>
            <a:ext cx="8152359" cy="5195609"/>
            <a:chOff x="507982" y="980728"/>
            <a:chExt cx="8152359" cy="51956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8" t="37598" r="6103" b="26703"/>
            <a:stretch/>
          </p:blipFill>
          <p:spPr>
            <a:xfrm>
              <a:off x="1471420" y="1988840"/>
              <a:ext cx="6201160" cy="3456384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3599892" y="1988840"/>
              <a:ext cx="1944216" cy="2808312"/>
            </a:xfrm>
            <a:prstGeom prst="roundRect">
              <a:avLst/>
            </a:prstGeom>
            <a:noFill/>
            <a:ln w="508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7982" y="1262028"/>
              <a:ext cx="158417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</a:t>
              </a:r>
              <a:r>
                <a:rPr lang="en-US" altLang="ko-KR" dirty="0" smtClean="0"/>
                <a:t>USB</a:t>
              </a:r>
              <a:r>
                <a:rPr lang="ko-KR" altLang="en-US" dirty="0" smtClean="0"/>
                <a:t>포트</a:t>
              </a:r>
              <a:endParaRPr lang="ko-KR" altLang="en-US" dirty="0"/>
            </a:p>
          </p:txBody>
        </p:sp>
        <p:cxnSp>
          <p:nvCxnSpPr>
            <p:cNvPr id="11" name="꺾인 연결선 10"/>
            <p:cNvCxnSpPr>
              <a:stCxn id="9" idx="2"/>
            </p:cNvCxnSpPr>
            <p:nvPr/>
          </p:nvCxnSpPr>
          <p:spPr>
            <a:xfrm rot="16200000" flipH="1">
              <a:off x="1153973" y="1777457"/>
              <a:ext cx="933547" cy="641352"/>
            </a:xfrm>
            <a:prstGeom prst="bentConnector3">
              <a:avLst>
                <a:gd name="adj1" fmla="val 50000"/>
              </a:avLst>
            </a:prstGeom>
            <a:ln w="508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모서리가 둥근 직사각형 12"/>
            <p:cNvSpPr/>
            <p:nvPr/>
          </p:nvSpPr>
          <p:spPr>
            <a:xfrm>
              <a:off x="1979713" y="4725144"/>
              <a:ext cx="1296143" cy="720080"/>
            </a:xfrm>
            <a:prstGeom prst="roundRect">
              <a:avLst/>
            </a:prstGeom>
            <a:noFill/>
            <a:ln w="508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960272" y="4725144"/>
              <a:ext cx="1296143" cy="720080"/>
            </a:xfrm>
            <a:prstGeom prst="roundRect">
              <a:avLst/>
            </a:prstGeom>
            <a:noFill/>
            <a:ln w="508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03271" y="980728"/>
              <a:ext cx="181370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ESP32-A1S</a:t>
              </a:r>
            </a:p>
            <a:p>
              <a:pPr algn="ctr"/>
              <a:r>
                <a:rPr lang="en-US" altLang="ko-KR" dirty="0" smtClean="0"/>
                <a:t>Bluetooth </a:t>
              </a:r>
              <a:r>
                <a:rPr lang="ko-KR" altLang="en-US" dirty="0" smtClean="0"/>
                <a:t>통신 </a:t>
              </a:r>
              <a:r>
                <a:rPr lang="en-US" altLang="ko-KR" dirty="0" smtClean="0"/>
                <a:t>&amp; </a:t>
              </a:r>
              <a:r>
                <a:rPr lang="ko-KR" altLang="en-US" dirty="0" smtClean="0"/>
                <a:t>오디오 모듈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86745" y="5530006"/>
              <a:ext cx="13681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진동모터</a:t>
              </a:r>
              <a:r>
                <a:rPr lang="en-US" altLang="ko-KR" dirty="0" smtClean="0"/>
                <a:t>#1</a:t>
              </a:r>
            </a:p>
            <a:p>
              <a:pPr algn="ctr"/>
              <a:r>
                <a:rPr lang="en-US" altLang="ko-KR" dirty="0" smtClean="0"/>
                <a:t>16CH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84167" y="5530006"/>
              <a:ext cx="1424275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진동모터</a:t>
              </a:r>
              <a:r>
                <a:rPr lang="en-US" altLang="ko-KR" dirty="0" smtClean="0"/>
                <a:t>#2</a:t>
              </a:r>
            </a:p>
            <a:p>
              <a:pPr algn="ctr"/>
              <a:r>
                <a:rPr lang="en-US" altLang="ko-KR" dirty="0" smtClean="0"/>
                <a:t>16CH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292189" y="1270715"/>
              <a:ext cx="136815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/>
                <a:t>전원스위치</a:t>
              </a:r>
              <a:endParaRPr lang="ko-KR" altLang="en-US" dirty="0"/>
            </a:p>
          </p:txBody>
        </p:sp>
        <p:cxnSp>
          <p:nvCxnSpPr>
            <p:cNvPr id="25" name="꺾인 연결선 24"/>
            <p:cNvCxnSpPr>
              <a:stCxn id="18" idx="2"/>
            </p:cNvCxnSpPr>
            <p:nvPr/>
          </p:nvCxnSpPr>
          <p:spPr>
            <a:xfrm rot="5400000">
              <a:off x="7161754" y="1606378"/>
              <a:ext cx="780843" cy="848180"/>
            </a:xfrm>
            <a:prstGeom prst="bentConnector2">
              <a:avLst/>
            </a:prstGeom>
            <a:ln w="508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761380" y="5525987"/>
              <a:ext cx="1550336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Audio</a:t>
              </a:r>
              <a:r>
                <a:rPr lang="ko-KR" altLang="en-US" dirty="0" smtClean="0"/>
                <a:t>출력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LEFT  RIGHT</a:t>
              </a:r>
              <a:endParaRPr lang="ko-KR" altLang="en-US" dirty="0"/>
            </a:p>
          </p:txBody>
        </p:sp>
        <p:cxnSp>
          <p:nvCxnSpPr>
            <p:cNvPr id="30" name="꺾인 연결선 29"/>
            <p:cNvCxnSpPr>
              <a:stCxn id="29" idx="1"/>
            </p:cNvCxnSpPr>
            <p:nvPr/>
          </p:nvCxnSpPr>
          <p:spPr>
            <a:xfrm rot="10800000">
              <a:off x="3599892" y="5301209"/>
              <a:ext cx="161488" cy="547945"/>
            </a:xfrm>
            <a:prstGeom prst="bentConnector2">
              <a:avLst/>
            </a:prstGeom>
            <a:ln w="508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 32"/>
            <p:cNvCxnSpPr>
              <a:stCxn id="29" idx="3"/>
            </p:cNvCxnSpPr>
            <p:nvPr/>
          </p:nvCxnSpPr>
          <p:spPr>
            <a:xfrm flipV="1">
              <a:off x="5311716" y="5301208"/>
              <a:ext cx="340404" cy="547945"/>
            </a:xfrm>
            <a:prstGeom prst="bentConnector2">
              <a:avLst/>
            </a:prstGeom>
            <a:ln w="508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982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07504" y="44624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2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차 상용화 모듈 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– 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결과물 외관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(2/2)</a:t>
            </a:r>
            <a:endParaRPr lang="ko-KR" altLang="en-US" sz="24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611396"/>
            <a:ext cx="462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VRtz Haptic Headset2 </a:t>
            </a:r>
            <a:r>
              <a:rPr lang="ko-KR" altLang="en-US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메인보드 </a:t>
            </a:r>
            <a:r>
              <a:rPr lang="en-US" altLang="ko-KR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후면</a:t>
            </a:r>
            <a:r>
              <a:rPr lang="en-US" altLang="ko-KR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en-US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844824"/>
            <a:ext cx="6136159" cy="34077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56772" y="5373216"/>
            <a:ext cx="2270416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Li </a:t>
            </a:r>
            <a:r>
              <a:rPr lang="ko-KR" altLang="en-US" dirty="0" smtClean="0"/>
              <a:t>폴리머 배터리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3.7V 720mAh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123728" y="3212976"/>
            <a:ext cx="4536504" cy="1800200"/>
          </a:xfrm>
          <a:prstGeom prst="round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067944" y="1988839"/>
            <a:ext cx="936104" cy="1152965"/>
          </a:xfrm>
          <a:prstGeom prst="round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123025" y="1353782"/>
            <a:ext cx="292113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3.5mm </a:t>
            </a:r>
            <a:r>
              <a:rPr lang="ko-KR" altLang="en-US" dirty="0" smtClean="0"/>
              <a:t>이어폰 단자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454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07504" y="44624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2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차 상용화 모듈 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– </a:t>
            </a:r>
            <a:r>
              <a:rPr lang="ko-KR" altLang="en-US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회로설계</a:t>
            </a:r>
            <a:r>
              <a:rPr lang="en-US" altLang="ko-KR" sz="24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(1/2)</a:t>
            </a:r>
            <a:endParaRPr lang="ko-KR" altLang="en-US" sz="24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611396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VRtz Haptic Headset2 </a:t>
            </a:r>
            <a:r>
              <a:rPr lang="ko-KR" altLang="en-US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메인보드 </a:t>
            </a:r>
            <a:r>
              <a:rPr lang="en-US" altLang="ko-KR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(Main Control)</a:t>
            </a:r>
            <a:endParaRPr lang="ko-KR" altLang="en-US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973643"/>
            <a:ext cx="7677248" cy="540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41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</TotalTime>
  <Words>680</Words>
  <Application>Microsoft Office PowerPoint</Application>
  <PresentationFormat>화면 슬라이드 쇼(4:3)</PresentationFormat>
  <Paragraphs>132</Paragraphs>
  <Slides>23</Slides>
  <Notes>19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D2Coding</vt:lpstr>
      <vt:lpstr>맑은 고딕</vt:lpstr>
      <vt:lpstr>Arial</vt:lpstr>
      <vt:lpstr>Wingdings</vt:lpstr>
      <vt:lpstr>Office 테마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yoonki_kim</dc:creator>
  <cp:lastModifiedBy>yoonki-kim</cp:lastModifiedBy>
  <cp:revision>81</cp:revision>
  <dcterms:created xsi:type="dcterms:W3CDTF">2017-12-13T04:32:45Z</dcterms:created>
  <dcterms:modified xsi:type="dcterms:W3CDTF">2021-10-05T03:07:22Z</dcterms:modified>
</cp:coreProperties>
</file>